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x" ContentType="image/jpe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371" r:id="rId5"/>
    <p:sldId id="366" r:id="rId6"/>
    <p:sldId id="367" r:id="rId7"/>
    <p:sldId id="346" r:id="rId8"/>
    <p:sldId id="259" r:id="rId9"/>
    <p:sldId id="347" r:id="rId10"/>
    <p:sldId id="348" r:id="rId11"/>
    <p:sldId id="354" r:id="rId12"/>
    <p:sldId id="349" r:id="rId13"/>
    <p:sldId id="369" r:id="rId14"/>
    <p:sldId id="353" r:id="rId15"/>
    <p:sldId id="370" r:id="rId16"/>
    <p:sldId id="355" r:id="rId17"/>
    <p:sldId id="356" r:id="rId18"/>
    <p:sldId id="368" r:id="rId19"/>
    <p:sldId id="358" r:id="rId20"/>
    <p:sldId id="359" r:id="rId21"/>
    <p:sldId id="360" r:id="rId22"/>
    <p:sldId id="361" r:id="rId23"/>
    <p:sldId id="362" r:id="rId24"/>
    <p:sldId id="363" r:id="rId25"/>
    <p:sldId id="373" r:id="rId26"/>
    <p:sldId id="365" r:id="rId27"/>
    <p:sldId id="364" r:id="rId28"/>
    <p:sldId id="3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1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2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80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2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9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6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0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1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publicdomainpictures.net/view-image.php?image=50311&amp;picture=stormy-weather-over-florida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7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NR1812/NoamMaorGi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flickr.com/photos/kinglear55/24947921197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1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keptics.stackexchange.com/questions/5482/does-gilbraltar-affect-the-weather-in-its-climatological-meteorological-neighbou" TargetMode="External"/><Relationship Id="rId7" Type="http://schemas.openxmlformats.org/officeDocument/2006/relationships/image" Target="../media/image5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ky-dark-light-clouds-weather-background-nature-sun-wallpaper-azjgg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bId5arfn1U?feature=oembed" TargetMode="External"/><Relationship Id="rId5" Type="http://schemas.openxmlformats.org/officeDocument/2006/relationships/image" Target="../media/image58.jpeg"/><Relationship Id="rId4" Type="http://schemas.openxmlformats.org/officeDocument/2006/relationships/hyperlink" Target="https://www.wallpaperflare.com/sky-dark-light-clouds-weather-background-nature-sun-wallpaper-azjg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www.deviantart.com/pomprint/art/Stormy-Weather-317691089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daily/il/haifa/LLHA" TargetMode="External"/><Relationship Id="rId2" Type="http://schemas.openxmlformats.org/officeDocument/2006/relationships/hyperlink" Target="https://he.wikipedia.org/wiki/%D7%9E%D7%96%D7%92_%D7%90%D7%95%D7%95%D7%99%D7%A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rahambob68/8263674404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F8A2C-3D6E-460E-BB96-D7F308A3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94EB03A-A574-4775-83E0-C234C2BB6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0"/>
          <a:stretch/>
        </p:blipFill>
        <p:spPr>
          <a:xfrm>
            <a:off x="5355" y="-107377"/>
            <a:ext cx="1218895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A392F-BBF0-4696-906E-47218E479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91" y="2352527"/>
            <a:ext cx="10190071" cy="1299290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</a:t>
            </a:r>
            <a:r>
              <a:rPr lang="en-US" sz="54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nsights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4CB1B-DFF2-4DFE-9085-F35E9B77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335" y="3798820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 by: Noam Rippa , Maor Hamay  ,Gil Levkovitch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0C7E4-0D20-4B81-90F7-A27DE6D54614}"/>
              </a:ext>
            </a:extLst>
          </p:cNvPr>
          <p:cNvSpPr txBox="1"/>
          <p:nvPr/>
        </p:nvSpPr>
        <p:spPr>
          <a:xfrm>
            <a:off x="3982764" y="4272712"/>
            <a:ext cx="343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Project in GitHub: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GitHub</a:t>
            </a:r>
            <a:endParaRPr lang="en-US" sz="1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D35-52D4-430E-B02E-9E553E0B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Selenium Web-driver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5748-8BA6-41E3-8203-6B334428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85" y="1949451"/>
            <a:ext cx="10752015" cy="2755412"/>
          </a:xfrm>
        </p:spPr>
        <p:txBody>
          <a:bodyPr/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Dynamic language website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used Selenium to extract the information and save it on the computer by using the following code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434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98F47-B514-43F7-8E45-4940D4E8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234546" cy="2733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269358-EB69-4F1A-9D28-E13567DD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84" y="1"/>
            <a:ext cx="6157494" cy="6857998"/>
          </a:xfrm>
          <a:prstGeom prst="rect">
            <a:avLst/>
          </a:prstGeom>
        </p:spPr>
      </p:pic>
      <p:pic>
        <p:nvPicPr>
          <p:cNvPr id="15" name="Picture 14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91BA5BF1-3388-4FCE-9055-B637B82D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3965"/>
            <a:ext cx="6040584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B32B1-952F-4A34-BA09-1626AC9C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55" y="1801392"/>
            <a:ext cx="8993875" cy="4278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70BF65-7595-4324-A93F-CF897152EADA}"/>
              </a:ext>
            </a:extLst>
          </p:cNvPr>
          <p:cNvSpPr txBox="1"/>
          <p:nvPr/>
        </p:nvSpPr>
        <p:spPr>
          <a:xfrm>
            <a:off x="2135875" y="286603"/>
            <a:ext cx="8093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Daily observation by selenium </a:t>
            </a:r>
          </a:p>
        </p:txBody>
      </p:sp>
    </p:spTree>
    <p:extLst>
      <p:ext uri="{BB962C8B-B14F-4D97-AF65-F5344CB8AC3E}">
        <p14:creationId xmlns:p14="http://schemas.microsoft.com/office/powerpoint/2010/main" val="322983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0BF65-7595-4324-A93F-CF897152EADA}"/>
              </a:ext>
            </a:extLst>
          </p:cNvPr>
          <p:cNvSpPr txBox="1"/>
          <p:nvPr/>
        </p:nvSpPr>
        <p:spPr>
          <a:xfrm>
            <a:off x="2135875" y="286603"/>
            <a:ext cx="80931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Daily observation by selenium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007E6-640A-419F-91CA-23650812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69" y="1886595"/>
            <a:ext cx="9188462" cy="39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67" y="1495698"/>
            <a:ext cx="10190071" cy="8601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Cleaning </a:t>
            </a:r>
          </a:p>
        </p:txBody>
      </p:sp>
    </p:spTree>
    <p:extLst>
      <p:ext uri="{BB962C8B-B14F-4D97-AF65-F5344CB8AC3E}">
        <p14:creationId xmlns:p14="http://schemas.microsoft.com/office/powerpoint/2010/main" val="31537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E6B0B-8116-498D-B9AA-32372D3B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94" y="1306286"/>
            <a:ext cx="4952681" cy="3017519"/>
          </a:xfrm>
        </p:spPr>
        <p:txBody>
          <a:bodyPr>
            <a:norm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Objects values and convert to numeric values.</a:t>
            </a:r>
          </a:p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outliers</a:t>
            </a:r>
          </a:p>
          <a:p>
            <a:r>
              <a:rPr lang="en-GB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  <a:endParaRPr lang="en-IL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25640-322A-42A8-9AD4-7DF00355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425" y="244837"/>
            <a:ext cx="5711581" cy="1324656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9CDA1D8-E53D-42A3-B6FE-6592D0401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425" y="1733464"/>
            <a:ext cx="5636372" cy="1073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73792-0043-450B-A463-F3D28D40A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245" y="2970596"/>
            <a:ext cx="5605552" cy="44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582B3-3AF5-448E-AF43-B510D4A7A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425" y="3608207"/>
            <a:ext cx="5711581" cy="924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00073-9AC4-4D65-9F47-064BA8A8CA0E}"/>
              </a:ext>
            </a:extLst>
          </p:cNvPr>
          <p:cNvSpPr txBox="1"/>
          <p:nvPr/>
        </p:nvSpPr>
        <p:spPr>
          <a:xfrm>
            <a:off x="5048059" y="488405"/>
            <a:ext cx="1184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 המרה של ערכי הטבלה לערכים נומריים והורדת שורות עם כפילויות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DC857-75FD-4072-B9D1-8C32C556BD37}"/>
              </a:ext>
            </a:extLst>
          </p:cNvPr>
          <p:cNvSpPr txBox="1"/>
          <p:nvPr/>
        </p:nvSpPr>
        <p:spPr>
          <a:xfrm>
            <a:off x="4231630" y="2863326"/>
            <a:ext cx="2000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המרה של ערכים לא נומריים לערכים נומריים בהתאם לפי עמודה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963D2-E4D8-4332-85DC-B4010FCCF78A}"/>
              </a:ext>
            </a:extLst>
          </p:cNvPr>
          <p:cNvSpPr txBox="1"/>
          <p:nvPr/>
        </p:nvSpPr>
        <p:spPr>
          <a:xfrm>
            <a:off x="4080294" y="3767287"/>
            <a:ext cx="2152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טיפול נתונים חריגים </a:t>
            </a:r>
            <a:endParaRPr lang="en-US" sz="1200" dirty="0">
              <a:solidFill>
                <a:schemeClr val="bg1"/>
              </a:solidFill>
            </a:endParaRPr>
          </a:p>
          <a:p>
            <a:pPr algn="r"/>
            <a:r>
              <a:rPr lang="he-IL" sz="1200" dirty="0">
                <a:solidFill>
                  <a:schemeClr val="bg1"/>
                </a:solidFill>
              </a:rPr>
              <a:t>והמרתם לערכי 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</a:rPr>
              <a:t>None</a:t>
            </a:r>
          </a:p>
          <a:p>
            <a:pPr algn="r"/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5202-3E3E-4782-BAAC-D330FD158705}"/>
              </a:ext>
            </a:extLst>
          </p:cNvPr>
          <p:cNvSpPr txBox="1"/>
          <p:nvPr/>
        </p:nvSpPr>
        <p:spPr>
          <a:xfrm>
            <a:off x="4080293" y="4848388"/>
            <a:ext cx="2152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200" dirty="0">
                <a:solidFill>
                  <a:schemeClr val="bg1"/>
                </a:solidFill>
              </a:rPr>
              <a:t>הכנסת ערכי הממוצע לערכים שנמחקו (לערכים שהיו חריגים)</a:t>
            </a:r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CF60F7C-BC3E-4F90-890B-2879D9F5FF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5533" y="1540144"/>
            <a:ext cx="700552" cy="5921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057196B-791D-4F15-A462-0BA709C37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3245" y="4788304"/>
            <a:ext cx="5204911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0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67" y="1116874"/>
            <a:ext cx="10190071" cy="918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EDA-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309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AB6E5-CE61-43DF-8144-6EFD04EAD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3429000"/>
            <a:ext cx="10515600" cy="2925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5C8F3-8C1A-4B83-B31F-3FAFF6BE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349" y="503380"/>
            <a:ext cx="6988629" cy="2788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BA2F25-7A0F-4E88-9252-80841B186BEB}"/>
              </a:ext>
            </a:extLst>
          </p:cNvPr>
          <p:cNvSpPr txBox="1"/>
          <p:nvPr/>
        </p:nvSpPr>
        <p:spPr>
          <a:xfrm>
            <a:off x="3331029" y="369025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721F-38F7-411C-88A9-1BF89512CF67}"/>
              </a:ext>
            </a:extLst>
          </p:cNvPr>
          <p:cNvSpPr txBox="1"/>
          <p:nvPr/>
        </p:nvSpPr>
        <p:spPr>
          <a:xfrm>
            <a:off x="6900454" y="369025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CA452-F738-4A8F-AC4E-0D46C219FA4B}"/>
              </a:ext>
            </a:extLst>
          </p:cNvPr>
          <p:cNvSpPr txBox="1"/>
          <p:nvPr/>
        </p:nvSpPr>
        <p:spPr>
          <a:xfrm>
            <a:off x="10456817" y="3640182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875D3-6736-46C7-B27A-252E828A036E}"/>
              </a:ext>
            </a:extLst>
          </p:cNvPr>
          <p:cNvSpPr txBox="1"/>
          <p:nvPr/>
        </p:nvSpPr>
        <p:spPr>
          <a:xfrm>
            <a:off x="8279869" y="66961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18196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5280C-C27C-4F63-BBFD-F25199377F9E}"/>
              </a:ext>
            </a:extLst>
          </p:cNvPr>
          <p:cNvSpPr txBox="1"/>
          <p:nvPr/>
        </p:nvSpPr>
        <p:spPr>
          <a:xfrm>
            <a:off x="3829287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07D9D-415F-418E-968B-F7D6FC5BC883}"/>
              </a:ext>
            </a:extLst>
          </p:cNvPr>
          <p:cNvSpPr txBox="1"/>
          <p:nvPr/>
        </p:nvSpPr>
        <p:spPr>
          <a:xfrm>
            <a:off x="6877594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19374-904C-46C8-AD16-6C38F382B581}"/>
              </a:ext>
            </a:extLst>
          </p:cNvPr>
          <p:cNvSpPr txBox="1"/>
          <p:nvPr/>
        </p:nvSpPr>
        <p:spPr>
          <a:xfrm>
            <a:off x="10515600" y="221415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CDAB0-9EF2-4A0F-B099-63E75535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499" y="2523261"/>
            <a:ext cx="9734621" cy="2733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98439-BED5-4E61-9864-8B2C5D708831}"/>
              </a:ext>
            </a:extLst>
          </p:cNvPr>
          <p:cNvSpPr txBox="1"/>
          <p:nvPr/>
        </p:nvSpPr>
        <p:spPr>
          <a:xfrm>
            <a:off x="2028092" y="484554"/>
            <a:ext cx="8135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3783498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B308E-9DA4-4A1A-93F4-1CEC3767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5" y="1807057"/>
            <a:ext cx="3960428" cy="239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45FB8-91B6-4F21-8539-74C08D83C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67" y="1782612"/>
            <a:ext cx="3874438" cy="23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E6928-49A2-4A7D-9F5C-4A6081F9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023" y="4246180"/>
            <a:ext cx="3821063" cy="2399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329C7-7C26-4705-9601-9C271B3636E2}"/>
              </a:ext>
            </a:extLst>
          </p:cNvPr>
          <p:cNvSpPr txBox="1"/>
          <p:nvPr/>
        </p:nvSpPr>
        <p:spPr>
          <a:xfrm>
            <a:off x="1398954" y="336062"/>
            <a:ext cx="98708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Avg Temperatures by month , wind speed and humidity</a:t>
            </a:r>
          </a:p>
        </p:txBody>
      </p:sp>
    </p:spTree>
    <p:extLst>
      <p:ext uri="{BB962C8B-B14F-4D97-AF65-F5344CB8AC3E}">
        <p14:creationId xmlns:p14="http://schemas.microsoft.com/office/powerpoint/2010/main" val="165092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hermometer outdoors">
            <a:extLst>
              <a:ext uri="{FF2B5EF4-FFF2-40B4-BE49-F238E27FC236}">
                <a16:creationId xmlns:a16="http://schemas.microsoft.com/office/drawing/2014/main" id="{247467C8-F664-48EA-ADB3-195DD1AF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3500" r="-1" b="2225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21A16-EB21-4178-913B-490513AF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794" y="1186543"/>
            <a:ext cx="9774619" cy="9524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03B5-00D9-4F33-B64B-04B5D45E1F42}"/>
              </a:ext>
            </a:extLst>
          </p:cNvPr>
          <p:cNvSpPr txBox="1"/>
          <p:nvPr/>
        </p:nvSpPr>
        <p:spPr>
          <a:xfrm>
            <a:off x="767444" y="2503714"/>
            <a:ext cx="10861847" cy="415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this project we used 3 main questions on the weather aspect: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forecast average humidity level on a following year based on the humidity level in the previous year?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forecast average wind speed on a year based on the previous year?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.Is it possible to predict a following year average temperature based on the previous years before ?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7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F7E71-B0DC-4655-A33A-922C215A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02" y="3123439"/>
            <a:ext cx="3609649" cy="28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88353-A4E2-4B85-B3C5-E74CDD20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88" y="3123439"/>
            <a:ext cx="3630625" cy="2800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34734-B1A0-453B-A640-1DD1F5A3D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183" y="3156884"/>
            <a:ext cx="3815701" cy="280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621BB-6CA9-4CAE-927D-E081A437759C}"/>
              </a:ext>
            </a:extLst>
          </p:cNvPr>
          <p:cNvSpPr txBox="1"/>
          <p:nvPr/>
        </p:nvSpPr>
        <p:spPr>
          <a:xfrm>
            <a:off x="2993587" y="3340136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2019</a:t>
            </a:r>
            <a:endParaRPr lang="en-IL" sz="1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AFC0A-EC19-4428-AE3F-F8D48D9B3BAA}"/>
              </a:ext>
            </a:extLst>
          </p:cNvPr>
          <p:cNvSpPr txBox="1"/>
          <p:nvPr/>
        </p:nvSpPr>
        <p:spPr>
          <a:xfrm>
            <a:off x="7111565" y="3268821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2021</a:t>
            </a:r>
            <a:endParaRPr lang="en-IL" sz="1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BCDE9-61D9-40B1-BACC-E7D0BE840AB9}"/>
              </a:ext>
            </a:extLst>
          </p:cNvPr>
          <p:cNvSpPr txBox="1"/>
          <p:nvPr/>
        </p:nvSpPr>
        <p:spPr>
          <a:xfrm>
            <a:off x="11181334" y="3186247"/>
            <a:ext cx="82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/>
              <a:t>2020</a:t>
            </a:r>
            <a:endParaRPr lang="en-IL" sz="14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E0E76-0E1B-43CE-816C-100352B8364A}"/>
              </a:ext>
            </a:extLst>
          </p:cNvPr>
          <p:cNvSpPr txBox="1"/>
          <p:nvPr/>
        </p:nvSpPr>
        <p:spPr>
          <a:xfrm>
            <a:off x="811272" y="600323"/>
            <a:ext cx="11196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Correlation –temperature , humidity ,windspeed </a:t>
            </a:r>
          </a:p>
        </p:txBody>
      </p:sp>
    </p:spTree>
    <p:extLst>
      <p:ext uri="{BB962C8B-B14F-4D97-AF65-F5344CB8AC3E}">
        <p14:creationId xmlns:p14="http://schemas.microsoft.com/office/powerpoint/2010/main" val="151731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B6C0E-D1AC-48BC-9A18-27941B96A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47" y="1792509"/>
            <a:ext cx="1188823" cy="31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EB52-318F-4F06-B66C-5577193E4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729" y="2355825"/>
            <a:ext cx="8893311" cy="3482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FE735-1D9D-4B6D-96A2-6E5A679BADE5}"/>
              </a:ext>
            </a:extLst>
          </p:cNvPr>
          <p:cNvSpPr txBox="1"/>
          <p:nvPr/>
        </p:nvSpPr>
        <p:spPr>
          <a:xfrm>
            <a:off x="949569" y="554723"/>
            <a:ext cx="1029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Correlation table-by code</a:t>
            </a:r>
          </a:p>
        </p:txBody>
      </p:sp>
    </p:spTree>
    <p:extLst>
      <p:ext uri="{BB962C8B-B14F-4D97-AF65-F5344CB8AC3E}">
        <p14:creationId xmlns:p14="http://schemas.microsoft.com/office/powerpoint/2010/main" val="44287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90" y="1375507"/>
            <a:ext cx="10190071" cy="8193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64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674F-FC64-420B-9043-83CDDD3BF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705"/>
            <a:ext cx="10515600" cy="4195763"/>
          </a:xfrm>
        </p:spPr>
        <p:txBody>
          <a:bodyPr>
            <a:normAutofit/>
          </a:bodyPr>
          <a:lstStyle/>
          <a:p>
            <a:r>
              <a:rPr lang="en-GB" sz="1800" dirty="0"/>
              <a:t>By using </a:t>
            </a:r>
            <a:r>
              <a:rPr lang="en-GB" sz="1800" dirty="0" err="1"/>
              <a:t>sklearn</a:t>
            </a:r>
            <a:r>
              <a:rPr lang="en-GB" sz="1800" dirty="0"/>
              <a:t> we decided to apply Linear Regression which helps us to train a model that predict average of temperature, humidity and  wind speed</a:t>
            </a:r>
            <a:endParaRPr lang="en-IL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8158-3B79-44A2-8FFB-7B00C166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62" y="2080143"/>
            <a:ext cx="5052498" cy="647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0B1F3-54D2-43B7-A1B9-D1D33D18A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2" y="2949117"/>
            <a:ext cx="4778154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232723-06FD-49D3-AA87-6C320C44F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62" y="3900368"/>
            <a:ext cx="4991533" cy="609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405CEC-627C-4144-9F82-ECA406F10F2A}"/>
              </a:ext>
            </a:extLst>
          </p:cNvPr>
          <p:cNvSpPr txBox="1"/>
          <p:nvPr/>
        </p:nvSpPr>
        <p:spPr>
          <a:xfrm>
            <a:off x="1242646" y="273538"/>
            <a:ext cx="9800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Linear regression - </a:t>
            </a:r>
            <a:r>
              <a:rPr lang="en-US" sz="4400" b="1" dirty="0" err="1">
                <a:solidFill>
                  <a:schemeClr val="bg1"/>
                </a:solidFill>
              </a:rPr>
              <a:t>sklearn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0D84-1E68-4E25-8F58-EF4E0D45D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62" y="4754620"/>
            <a:ext cx="5418290" cy="762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56B4D-073A-4F2D-90C1-73FC04923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926" y="4110565"/>
            <a:ext cx="2575783" cy="259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964E5F-27BF-4600-B412-A40660DDF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42" y="1906944"/>
            <a:ext cx="5470598" cy="19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070D4-363C-4FF4-AA7A-1FBFC1DFEDEE}"/>
              </a:ext>
            </a:extLst>
          </p:cNvPr>
          <p:cNvSpPr txBox="1"/>
          <p:nvPr/>
        </p:nvSpPr>
        <p:spPr>
          <a:xfrm>
            <a:off x="1755137" y="314904"/>
            <a:ext cx="80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639E-5FD2-46F5-AEA9-F081839720C4}"/>
              </a:ext>
            </a:extLst>
          </p:cNvPr>
          <p:cNvSpPr txBox="1"/>
          <p:nvPr/>
        </p:nvSpPr>
        <p:spPr>
          <a:xfrm>
            <a:off x="4940549" y="992889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to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32839-301D-42CC-8078-97B83E194367}"/>
              </a:ext>
            </a:extLst>
          </p:cNvPr>
          <p:cNvSpPr txBox="1"/>
          <p:nvPr/>
        </p:nvSpPr>
        <p:spPr>
          <a:xfrm>
            <a:off x="380241" y="1362221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 point prediction: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93AA7-9253-479D-8B9A-1073D8D23838}"/>
              </a:ext>
            </a:extLst>
          </p:cNvPr>
          <p:cNvSpPr txBox="1"/>
          <p:nvPr/>
        </p:nvSpPr>
        <p:spPr>
          <a:xfrm>
            <a:off x="380241" y="3557259"/>
            <a:ext cx="257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 prediction: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90E24-5E53-448D-8900-A5A85EE2AF9B}"/>
              </a:ext>
            </a:extLst>
          </p:cNvPr>
          <p:cNvSpPr txBox="1"/>
          <p:nvPr/>
        </p:nvSpPr>
        <p:spPr>
          <a:xfrm>
            <a:off x="6843090" y="1350095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Windspeed prediction: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3C139-E119-43A1-B289-843E535CC365}"/>
              </a:ext>
            </a:extLst>
          </p:cNvPr>
          <p:cNvSpPr txBox="1"/>
          <p:nvPr/>
        </p:nvSpPr>
        <p:spPr>
          <a:xfrm>
            <a:off x="6599632" y="328026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prediction(in f):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B63AF-A466-49D2-B1C0-FE8D8630F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91" y="4320508"/>
            <a:ext cx="5986490" cy="1082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252EC-73BB-4892-80CA-1BF243ADE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59" y="4320508"/>
            <a:ext cx="5365130" cy="11126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9D4CA7-27DE-4A4E-A2B6-BFE48DDFD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691" y="2118442"/>
            <a:ext cx="5961311" cy="1074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D61E8B-A839-42F4-BEFA-9F5AD635B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98" y="2159858"/>
            <a:ext cx="5372191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070D4-363C-4FF4-AA7A-1FBFC1DFEDEE}"/>
              </a:ext>
            </a:extLst>
          </p:cNvPr>
          <p:cNvSpPr txBox="1"/>
          <p:nvPr/>
        </p:nvSpPr>
        <p:spPr>
          <a:xfrm>
            <a:off x="1838221" y="435297"/>
            <a:ext cx="80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639E-5FD2-46F5-AEA9-F081839720C4}"/>
              </a:ext>
            </a:extLst>
          </p:cNvPr>
          <p:cNvSpPr txBox="1"/>
          <p:nvPr/>
        </p:nvSpPr>
        <p:spPr>
          <a:xfrm>
            <a:off x="4993312" y="1071451"/>
            <a:ext cx="26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</a:t>
            </a:r>
            <a:r>
              <a:rPr lang="en-GB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2021</a:t>
            </a:r>
            <a:endParaRPr lang="en-US" b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E6083-3866-48B1-90BC-A1EB558359E5}"/>
              </a:ext>
            </a:extLst>
          </p:cNvPr>
          <p:cNvSpPr txBox="1"/>
          <p:nvPr/>
        </p:nvSpPr>
        <p:spPr>
          <a:xfrm>
            <a:off x="354117" y="1488063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Dew point prediction: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5EA77-AA44-4159-A425-1A061C029C54}"/>
              </a:ext>
            </a:extLst>
          </p:cNvPr>
          <p:cNvSpPr txBox="1"/>
          <p:nvPr/>
        </p:nvSpPr>
        <p:spPr>
          <a:xfrm>
            <a:off x="229821" y="3741925"/>
            <a:ext cx="257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 prediction: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72CBE-0C94-4C1A-B191-BC1E690CD7A9}"/>
              </a:ext>
            </a:extLst>
          </p:cNvPr>
          <p:cNvSpPr txBox="1"/>
          <p:nvPr/>
        </p:nvSpPr>
        <p:spPr>
          <a:xfrm>
            <a:off x="6548687" y="3429000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prediction(in f):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61659-2CF0-467F-A24A-28E7F15E8740}"/>
              </a:ext>
            </a:extLst>
          </p:cNvPr>
          <p:cNvSpPr txBox="1"/>
          <p:nvPr/>
        </p:nvSpPr>
        <p:spPr>
          <a:xfrm>
            <a:off x="6599632" y="1395774"/>
            <a:ext cx="257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 speed prediction: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D6D6F-E158-4629-9A88-D5823283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49610"/>
            <a:ext cx="5832003" cy="1112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6F63B-7ACB-4B26-BADD-B17CE13D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14" y="4349610"/>
            <a:ext cx="5181467" cy="1112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29D58-1F6A-43D2-9572-A0DDB035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67559"/>
            <a:ext cx="5942072" cy="11202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4959E5-4A2C-4E24-81CA-9528F7ABC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928" y="2252150"/>
            <a:ext cx="5181467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4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037"/>
          <a:stretch/>
        </p:blipFill>
        <p:spPr>
          <a:xfrm>
            <a:off x="20" y="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13" y="1297354"/>
            <a:ext cx="10190071" cy="11944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853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yellow, swimming&#10;&#10;Description automatically generated">
            <a:extLst>
              <a:ext uri="{FF2B5EF4-FFF2-40B4-BE49-F238E27FC236}">
                <a16:creationId xmlns:a16="http://schemas.microsoft.com/office/drawing/2014/main" id="{8E6AD166-F0B9-49EF-BDD8-52691730E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34" y="1489166"/>
            <a:ext cx="2534195" cy="3826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76CF6-9895-4858-94E6-04013AB0A2A4}"/>
              </a:ext>
            </a:extLst>
          </p:cNvPr>
          <p:cNvSpPr txBox="1"/>
          <p:nvPr/>
        </p:nvSpPr>
        <p:spPr>
          <a:xfrm>
            <a:off x="784382" y="1542473"/>
            <a:ext cx="101692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 after we learned and gained on the climate ,  our conclusions of the project are: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1.Hard to predict wind speed-</a:t>
            </a:r>
          </a:p>
          <a:p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 much as we looked into it , we couldn’t predict by the wind speed of a year about the wind speed of the following year. Therefor we took in conclusion that the factor that can be predicted is the dewpoint so we changed it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2.Take a subject that is close to your interest</a:t>
            </a:r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r>
              <a:rPr lang="en-GB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after changing our main subject for too much , we came with the most talked topic which is weather and climate , its interesting to us as we are as a young people see the changes in the weather because the global warming.</a:t>
            </a:r>
          </a:p>
          <a:p>
            <a:r>
              <a:rPr lang="en-GB" sz="2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3.Work together!-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Explore together !- while doing the work done together you can benefit and learn from each other! Team work is the main key to successes!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AA457-A3F3-4112-8639-8B24BB57C98F}"/>
              </a:ext>
            </a:extLst>
          </p:cNvPr>
          <p:cNvSpPr txBox="1"/>
          <p:nvPr/>
        </p:nvSpPr>
        <p:spPr>
          <a:xfrm>
            <a:off x="1547447" y="250091"/>
            <a:ext cx="8651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just before the end…</a:t>
            </a:r>
          </a:p>
        </p:txBody>
      </p:sp>
    </p:spTree>
    <p:extLst>
      <p:ext uri="{BB962C8B-B14F-4D97-AF65-F5344CB8AC3E}">
        <p14:creationId xmlns:p14="http://schemas.microsoft.com/office/powerpoint/2010/main" val="4043564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AA457-A3F3-4112-8639-8B24BB57C98F}"/>
              </a:ext>
            </a:extLst>
          </p:cNvPr>
          <p:cNvSpPr txBox="1"/>
          <p:nvPr/>
        </p:nvSpPr>
        <p:spPr>
          <a:xfrm>
            <a:off x="1449475" y="1621061"/>
            <a:ext cx="8651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listening!</a:t>
            </a:r>
          </a:p>
        </p:txBody>
      </p:sp>
      <p:pic>
        <p:nvPicPr>
          <p:cNvPr id="3" name="Online Media 2" title="Singing in the Rain | Frank Sinatra">
            <a:hlinkClick r:id="" action="ppaction://media"/>
            <a:extLst>
              <a:ext uri="{FF2B5EF4-FFF2-40B4-BE49-F238E27FC236}">
                <a16:creationId xmlns:a16="http://schemas.microsoft.com/office/drawing/2014/main" id="{77524697-498C-4C72-B36C-1E0337CDB5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826000" y="271145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hermometer outdoors">
            <a:extLst>
              <a:ext uri="{FF2B5EF4-FFF2-40B4-BE49-F238E27FC236}">
                <a16:creationId xmlns:a16="http://schemas.microsoft.com/office/drawing/2014/main" id="{247467C8-F664-48EA-ADB3-195DD1AF4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3500" r="-1" b="2225"/>
          <a:stretch/>
        </p:blipFill>
        <p:spPr>
          <a:xfrm>
            <a:off x="-1524" y="688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21A16-EB21-4178-913B-490513AF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866" y="1159329"/>
            <a:ext cx="9774619" cy="7130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Why we chose this subject?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03B5-00D9-4F33-B64B-04B5D45E1F42}"/>
              </a:ext>
            </a:extLst>
          </p:cNvPr>
          <p:cNvSpPr txBox="1"/>
          <p:nvPr/>
        </p:nvSpPr>
        <p:spPr>
          <a:xfrm>
            <a:off x="672122" y="1938214"/>
            <a:ext cx="10957169" cy="4157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chose this subject because we are concerned about the climate changes. 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we as a society more aware of global warming situation that occurs around the globe.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hoped that by this project we will predict details about the weather that concerns us all and maybe will have a pinkish picture about all this situation .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this project will open our eyes that from here it might get worst  and that we might act quickly to help this beautiful planet to survive more decades!</a:t>
            </a: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all for being here today , hoping you will get some info about the climate.  </a:t>
            </a: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  <a:p>
            <a:pPr indent="-228600" algn="ctr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65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29491-2C17-4DEB-8CCB-E15764FD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380"/>
            <a:ext cx="12192000" cy="6859380"/>
          </a:xfr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So… little background information 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E7A55B0B-6416-4B21-A539-AB91156B6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83" y="1685683"/>
            <a:ext cx="4149090" cy="21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1551-6944-4156-8374-9CC893F0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7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the </a:t>
            </a:r>
            <a:r>
              <a:rPr lang="en-US" i="0" dirty="0">
                <a:effectLst/>
                <a:latin typeface="arial" panose="020B0604020202020204" pitchFamily="34" charset="0"/>
              </a:rPr>
              <a:t>Fahrenheit</a:t>
            </a:r>
            <a:r>
              <a:rPr lang="en-US" dirty="0"/>
              <a:t> unit?(</a:t>
            </a:r>
            <a:r>
              <a:rPr lang="en-US" i="0" dirty="0">
                <a:effectLst/>
                <a:latin typeface="arial" panose="020B0604020202020204" pitchFamily="34" charset="0"/>
              </a:rPr>
              <a:t>°F)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BEA67B-5671-4E45-AF61-DC9E61D11595}"/>
              </a:ext>
            </a:extLst>
          </p:cNvPr>
          <p:cNvSpPr txBox="1"/>
          <p:nvPr/>
        </p:nvSpPr>
        <p:spPr>
          <a:xfrm>
            <a:off x="1674222" y="1626010"/>
            <a:ext cx="843806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Usually , the Fahrenheit unit is the official unit 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use to size temperatures in the U.S</a:t>
            </a:r>
            <a:r>
              <a:rPr lang="en-US" sz="2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It is currently defined by two fixed points: the temperature at which water freezes, 32°F, and the boiling point of water, 212°F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In the rest of the world, the official unit used to size temperature is Celsius.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If we want to get into details , the exact</a:t>
            </a:r>
            <a:r>
              <a:rPr lang="he-IL" sz="2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conversion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 from f to c is :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4313CD-8998-420D-8CD8-5F898487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58" y="4543088"/>
            <a:ext cx="6668588" cy="17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F42C843-3588-41D8-8518-29DE4AA4D245}"/>
              </a:ext>
            </a:extLst>
          </p:cNvPr>
          <p:cNvSpPr txBox="1"/>
          <p:nvPr/>
        </p:nvSpPr>
        <p:spPr>
          <a:xfrm>
            <a:off x="1441812" y="644826"/>
            <a:ext cx="947873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What is the External Resources we used?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39EC3-6F9E-48BA-A9CD-40776CA09F16}"/>
              </a:ext>
            </a:extLst>
          </p:cNvPr>
          <p:cNvSpPr txBox="1"/>
          <p:nvPr/>
        </p:nvSpPr>
        <p:spPr>
          <a:xfrm>
            <a:off x="2808130" y="4441372"/>
            <a:ext cx="128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185BA-6CFE-46FE-9F5B-A47E0E70057E}"/>
              </a:ext>
            </a:extLst>
          </p:cNvPr>
          <p:cNvSpPr txBox="1"/>
          <p:nvPr/>
        </p:nvSpPr>
        <p:spPr>
          <a:xfrm>
            <a:off x="7094403" y="4441372"/>
            <a:ext cx="2594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 Underground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07B76-4AC2-4807-BEBE-DCFC1FA4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62" y="2436222"/>
            <a:ext cx="3752868" cy="1832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8D82C-51FB-4D4F-B2A3-F60561D4A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46" y="2091376"/>
            <a:ext cx="2944071" cy="23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9051B-90F8-4732-872F-57F3CA5A0711}"/>
              </a:ext>
            </a:extLst>
          </p:cNvPr>
          <p:cNvSpPr txBox="1"/>
          <p:nvPr/>
        </p:nvSpPr>
        <p:spPr>
          <a:xfrm>
            <a:off x="3031532" y="555023"/>
            <a:ext cx="956759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Project by Steps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74A2726-25EA-466F-B646-F357FB58DD14}"/>
              </a:ext>
            </a:extLst>
          </p:cNvPr>
          <p:cNvSpPr/>
          <p:nvPr/>
        </p:nvSpPr>
        <p:spPr>
          <a:xfrm>
            <a:off x="647561" y="2312236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7E55B7B-D261-469E-9C64-F6D36C681543}"/>
              </a:ext>
            </a:extLst>
          </p:cNvPr>
          <p:cNvSpPr/>
          <p:nvPr/>
        </p:nvSpPr>
        <p:spPr>
          <a:xfrm>
            <a:off x="2899526" y="2298832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223D5DA-14A3-4BA5-9401-21B6D77A6548}"/>
              </a:ext>
            </a:extLst>
          </p:cNvPr>
          <p:cNvSpPr/>
          <p:nvPr/>
        </p:nvSpPr>
        <p:spPr>
          <a:xfrm>
            <a:off x="5279781" y="2312236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39931AB-0BAE-412D-A063-14BB753DED33}"/>
              </a:ext>
            </a:extLst>
          </p:cNvPr>
          <p:cNvSpPr/>
          <p:nvPr/>
        </p:nvSpPr>
        <p:spPr>
          <a:xfrm>
            <a:off x="10130861" y="2343560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0B382E5-0CEF-4FE2-9255-2D4FB823C80F}"/>
              </a:ext>
            </a:extLst>
          </p:cNvPr>
          <p:cNvSpPr/>
          <p:nvPr/>
        </p:nvSpPr>
        <p:spPr>
          <a:xfrm>
            <a:off x="7713826" y="2337608"/>
            <a:ext cx="567063" cy="7560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6DA863A-B610-44D0-BC60-44D9CC1E814D}"/>
              </a:ext>
            </a:extLst>
          </p:cNvPr>
          <p:cNvSpPr txBox="1"/>
          <p:nvPr/>
        </p:nvSpPr>
        <p:spPr>
          <a:xfrm>
            <a:off x="9522291" y="3272836"/>
            <a:ext cx="1784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  <a:cs typeface="Arial" pitchFamily="34" charset="0"/>
              </a:rPr>
              <a:t>Machine learning</a:t>
            </a:r>
            <a:endParaRPr lang="ko-KR" alt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442F2F5-C78F-4587-8642-5DFD195DF5E5}"/>
              </a:ext>
            </a:extLst>
          </p:cNvPr>
          <p:cNvSpPr txBox="1"/>
          <p:nvPr/>
        </p:nvSpPr>
        <p:spPr>
          <a:xfrm>
            <a:off x="7105256" y="3394404"/>
            <a:ext cx="178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  <a:cs typeface="Arial" pitchFamily="34" charset="0"/>
              </a:rPr>
              <a:t>EDA- visualization</a:t>
            </a:r>
            <a:endParaRPr lang="ko-KR" altLang="en-US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B876E1-BC11-4F83-A4D7-D76E15C2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1" y="3280237"/>
            <a:ext cx="2064655" cy="574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Data </a:t>
            </a:r>
            <a:r>
              <a:rPr lang="en-GB" altLang="en-IL" sz="2100" dirty="0">
                <a:solidFill>
                  <a:srgbClr val="E8EAED"/>
                </a:solidFill>
                <a:latin typeface="+mj-lt"/>
              </a:rPr>
              <a:t>Acquisition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endParaRPr lang="en-IL" altLang="en-IL" dirty="0"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B00B50-6B3E-4C0F-93DE-DEE6E3E2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162" y="3280237"/>
            <a:ext cx="1751057" cy="297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IL" sz="2100" dirty="0">
                <a:solidFill>
                  <a:srgbClr val="E8EAED"/>
                </a:solidFill>
                <a:latin typeface="+mj-lt"/>
              </a:rPr>
              <a:t>Data Cleaning</a:t>
            </a:r>
            <a:endParaRPr lang="en-IL" altLang="en-IL" dirty="0">
              <a:latin typeface="+mj-lt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DEDBCB-4644-4A0D-BB7D-03B165990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081" y="3305946"/>
            <a:ext cx="1253548" cy="94385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Advanced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 research</a:t>
            </a:r>
            <a:br>
              <a:rPr lang="en-US" altLang="en-IL" sz="2100" dirty="0">
                <a:solidFill>
                  <a:srgbClr val="E8EAED"/>
                </a:solidFill>
                <a:latin typeface="+mj-lt"/>
              </a:rPr>
            </a:br>
            <a:r>
              <a:rPr lang="en-IL" altLang="en-IL" sz="2100" dirty="0">
                <a:solidFill>
                  <a:srgbClr val="E8EAED"/>
                </a:solidFill>
                <a:latin typeface="+mj-lt"/>
              </a:rPr>
              <a:t> analysis</a:t>
            </a:r>
            <a:r>
              <a:rPr lang="en-IL" altLang="en-IL" sz="600" dirty="0">
                <a:latin typeface="+mj-lt"/>
              </a:rPr>
              <a:t> </a:t>
            </a:r>
            <a:endParaRPr lang="en-IL" altLang="en-IL" dirty="0">
              <a:latin typeface="+mj-lt"/>
            </a:endParaRPr>
          </a:p>
        </p:txBody>
      </p:sp>
      <p:pic>
        <p:nvPicPr>
          <p:cNvPr id="1030" name="Picture 6" descr="Data Storage icon | IconBros">
            <a:extLst>
              <a:ext uri="{FF2B5EF4-FFF2-40B4-BE49-F238E27FC236}">
                <a16:creationId xmlns:a16="http://schemas.microsoft.com/office/drawing/2014/main" id="{89D5057E-2A00-45A5-95D4-FA06E9BD1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4" y="2491281"/>
            <a:ext cx="401535" cy="32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 Analyst Stock Vectors Royalty Free Data Analyst - 600*575 - Png  Download - Free Transparent Background">
            <a:extLst>
              <a:ext uri="{FF2B5EF4-FFF2-40B4-BE49-F238E27FC236}">
                <a16:creationId xmlns:a16="http://schemas.microsoft.com/office/drawing/2014/main" id="{DCBFBA86-91FF-46AE-8060-6EE42CA52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3" b="90000" l="7860" r="90830">
                        <a14:foregroundMark x1="48472" y1="47273" x2="48472" y2="47273"/>
                        <a14:foregroundMark x1="77729" y1="37727" x2="77729" y2="37727"/>
                        <a14:foregroundMark x1="67686" y1="16818" x2="67686" y2="16818"/>
                        <a14:foregroundMark x1="91703" y1="60000" x2="91703" y2="60000"/>
                        <a14:foregroundMark x1="27948" y1="30455" x2="27948" y2="30455"/>
                        <a14:foregroundMark x1="31441" y1="7273" x2="31441" y2="7273"/>
                        <a14:foregroundMark x1="7860" y1="11364" x2="7860" y2="1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0182" y="2513826"/>
            <a:ext cx="485750" cy="4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nalytics icon - Data Analytics Icons - 820">
            <a:extLst>
              <a:ext uri="{FF2B5EF4-FFF2-40B4-BE49-F238E27FC236}">
                <a16:creationId xmlns:a16="http://schemas.microsoft.com/office/drawing/2014/main" id="{14ABC032-B4F7-4A1C-8C4A-F756D7E4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99" y="2497164"/>
            <a:ext cx="386226" cy="3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e Chart Icon Png #154220 - Free Icons Library">
            <a:extLst>
              <a:ext uri="{FF2B5EF4-FFF2-40B4-BE49-F238E27FC236}">
                <a16:creationId xmlns:a16="http://schemas.microsoft.com/office/drawing/2014/main" id="{C0EBDC39-8BB7-4D24-9AAD-575BC01D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67782" y="2513826"/>
            <a:ext cx="459150" cy="4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chine learning - Free computer icons">
            <a:extLst>
              <a:ext uri="{FF2B5EF4-FFF2-40B4-BE49-F238E27FC236}">
                <a16:creationId xmlns:a16="http://schemas.microsoft.com/office/drawing/2014/main" id="{A4B4513A-C479-427D-A573-6ADD74A1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794" y="2491281"/>
            <a:ext cx="491196" cy="49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F6359B1-97A0-4752-AACE-389210622D25}"/>
              </a:ext>
            </a:extLst>
          </p:cNvPr>
          <p:cNvSpPr/>
          <p:nvPr/>
        </p:nvSpPr>
        <p:spPr>
          <a:xfrm>
            <a:off x="1374398" y="2491281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10E540E-9867-4383-BFEF-D50F204E4A9D}"/>
              </a:ext>
            </a:extLst>
          </p:cNvPr>
          <p:cNvSpPr/>
          <p:nvPr/>
        </p:nvSpPr>
        <p:spPr>
          <a:xfrm>
            <a:off x="3662517" y="2526010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68B822-EB56-4345-8050-7F5B4D5BC699}"/>
              </a:ext>
            </a:extLst>
          </p:cNvPr>
          <p:cNvSpPr/>
          <p:nvPr/>
        </p:nvSpPr>
        <p:spPr>
          <a:xfrm>
            <a:off x="6124553" y="2548744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17DA2F2-B12A-41F8-BE8A-615037D7803C}"/>
              </a:ext>
            </a:extLst>
          </p:cNvPr>
          <p:cNvSpPr/>
          <p:nvPr/>
        </p:nvSpPr>
        <p:spPr>
          <a:xfrm>
            <a:off x="8550093" y="2548744"/>
            <a:ext cx="1311564" cy="32853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745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3" descr="Stock market graph on display">
            <a:extLst>
              <a:ext uri="{FF2B5EF4-FFF2-40B4-BE49-F238E27FC236}">
                <a16:creationId xmlns:a16="http://schemas.microsoft.com/office/drawing/2014/main" id="{FC09FBB0-1692-4673-A61A-E12E3C611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03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259C-066C-4705-9690-79A8CBF1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440" y="1502228"/>
            <a:ext cx="10190071" cy="8667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Crawling and Data gathering </a:t>
            </a:r>
          </a:p>
        </p:txBody>
      </p:sp>
    </p:spTree>
    <p:extLst>
      <p:ext uri="{BB962C8B-B14F-4D97-AF65-F5344CB8AC3E}">
        <p14:creationId xmlns:p14="http://schemas.microsoft.com/office/powerpoint/2010/main" val="12504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9037-4C26-4DDB-BFC2-1167D110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Web crawling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5905F-975A-46B2-BC5F-A23513A41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After trying to use Beautiful Soup on various pages, we run into a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problem which the website consider us as a bot.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this obstacles we came to conclusion that the best way of getting data from our source is doing selenium. </a:t>
            </a:r>
          </a:p>
        </p:txBody>
      </p:sp>
    </p:spTree>
    <p:extLst>
      <p:ext uri="{BB962C8B-B14F-4D97-AF65-F5344CB8AC3E}">
        <p14:creationId xmlns:p14="http://schemas.microsoft.com/office/powerpoint/2010/main" val="1304191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1D3233"/>
      </a:dk2>
      <a:lt2>
        <a:srgbClr val="E2E5E8"/>
      </a:lt2>
      <a:accent1>
        <a:srgbClr val="D57E17"/>
      </a:accent1>
      <a:accent2>
        <a:srgbClr val="E74129"/>
      </a:accent2>
      <a:accent3>
        <a:srgbClr val="ACA61F"/>
      </a:accent3>
      <a:accent4>
        <a:srgbClr val="14B87A"/>
      </a:accent4>
      <a:accent5>
        <a:srgbClr val="21B2B8"/>
      </a:accent5>
      <a:accent6>
        <a:srgbClr val="177ED5"/>
      </a:accent6>
      <a:hlink>
        <a:srgbClr val="3F7A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517</TotalTime>
  <Words>755</Words>
  <Application>Microsoft Office PowerPoint</Application>
  <PresentationFormat>Widescreen</PresentationFormat>
  <Paragraphs>98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</vt:lpstr>
      <vt:lpstr>Avenir Next LT Pro</vt:lpstr>
      <vt:lpstr>AvenirNext LT Pro Medium</vt:lpstr>
      <vt:lpstr>BlockprintVTI</vt:lpstr>
      <vt:lpstr>Weather Insights Project</vt:lpstr>
      <vt:lpstr>Research Questions</vt:lpstr>
      <vt:lpstr>Why we chose this subject?</vt:lpstr>
      <vt:lpstr>So… little background information  </vt:lpstr>
      <vt:lpstr>What is the Fahrenheit unit?(°F)</vt:lpstr>
      <vt:lpstr>PowerPoint Presentation</vt:lpstr>
      <vt:lpstr>PowerPoint Presentation</vt:lpstr>
      <vt:lpstr>Crawling and Data gathering </vt:lpstr>
      <vt:lpstr>Web crawling </vt:lpstr>
      <vt:lpstr>Selenium Web-driver</vt:lpstr>
      <vt:lpstr>PowerPoint Presentation</vt:lpstr>
      <vt:lpstr>PowerPoint Presentation</vt:lpstr>
      <vt:lpstr>PowerPoint Presentation</vt:lpstr>
      <vt:lpstr>Data Cleaning </vt:lpstr>
      <vt:lpstr>PowerPoint Presentation</vt:lpstr>
      <vt:lpstr>EDA-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insights</dc:title>
  <dc:creator>Daniel Zaltsberger</dc:creator>
  <cp:lastModifiedBy>maorhylaptop@gmail.com</cp:lastModifiedBy>
  <cp:revision>29</cp:revision>
  <dcterms:created xsi:type="dcterms:W3CDTF">2022-01-20T20:01:22Z</dcterms:created>
  <dcterms:modified xsi:type="dcterms:W3CDTF">2022-01-25T07:44:12Z</dcterms:modified>
</cp:coreProperties>
</file>